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84" r:id="rId4"/>
    <p:sldId id="285" r:id="rId5"/>
    <p:sldId id="286" r:id="rId6"/>
    <p:sldId id="287" r:id="rId7"/>
    <p:sldId id="275" r:id="rId8"/>
    <p:sldId id="260" r:id="rId9"/>
    <p:sldId id="262" r:id="rId10"/>
    <p:sldId id="263" r:id="rId11"/>
    <p:sldId id="264" r:id="rId12"/>
    <p:sldId id="279" r:id="rId13"/>
    <p:sldId id="288" r:id="rId14"/>
    <p:sldId id="277" r:id="rId15"/>
    <p:sldId id="290" r:id="rId16"/>
    <p:sldId id="289" r:id="rId17"/>
    <p:sldId id="291" r:id="rId18"/>
    <p:sldId id="268" r:id="rId19"/>
    <p:sldId id="269" r:id="rId20"/>
    <p:sldId id="293" r:id="rId21"/>
    <p:sldId id="280" r:id="rId22"/>
    <p:sldId id="271" r:id="rId23"/>
    <p:sldId id="281" r:id="rId24"/>
    <p:sldId id="273" r:id="rId25"/>
    <p:sldId id="294" r:id="rId26"/>
    <p:sldId id="267" r:id="rId27"/>
    <p:sldId id="274" r:id="rId2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C2E52-9F1B-4085-8AE1-068D570C2F1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0D7C-0EEA-4549-A34A-D9122B61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66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7A03-55D1-40A9-A674-CBF9309CFBEF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5A9B8-089A-420C-AD3A-800DAF818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9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4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90E06-9EE0-4593-9748-31A7F574D51F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5879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11B4D2-6610-45FF-BFA7-EBDFC5C7BA6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7511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6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42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60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12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4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2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4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1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3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9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5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3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3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9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3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0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0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8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5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0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3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6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07E91D4-E148-428D-898D-93713D82346A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8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-obr.spb.ru/napravleniya-deyatelnosti/priem-v-1-klas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08/%D0%9F%D1%80%D0%B8%D0%BA%D0%B0%D0%B7-%E2%84%96286-%D0%BE%D1%82-31.05.2021-" TargetMode="External"/><Relationship Id="rId2" Type="http://schemas.openxmlformats.org/officeDocument/2006/relationships/hyperlink" Target="https://edsoo.ru/normativnye-dokumen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c.edsoo.ru/projects/fop/index.html#/sections/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182.ru/roditelyam/6-pravila-priema-uchaschihsya-v-gou-srednyuyu-shkolu-182.htm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ajtmoucitelejnacalnojskol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182.ru/docs/2014/07032014-eks-schoo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182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ou182@mail.ru" TargetMode="External"/><Relationship Id="rId5" Type="http://schemas.openxmlformats.org/officeDocument/2006/relationships/hyperlink" Target="https://sites.google.com/site/sajtmoucitelejnacalnojskoly" TargetMode="External"/><Relationship Id="rId4" Type="http://schemas.openxmlformats.org/officeDocument/2006/relationships/hyperlink" Target="https://vk.com/club_school_18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9625" y="2051050"/>
            <a:ext cx="10715625" cy="23876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ГБОУ СОШ №182 </a:t>
            </a:r>
            <a:br>
              <a:rPr lang="ru-RU" sz="7200" b="1" dirty="0" smtClean="0"/>
            </a:br>
            <a:r>
              <a:rPr lang="ru-RU" sz="7200" b="1" dirty="0" smtClean="0"/>
              <a:t>«День открытых дверей»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774" y="4257675"/>
            <a:ext cx="9705975" cy="1655762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4200" dirty="0" smtClean="0"/>
              <a:t>Зам. директора по УВР:</a:t>
            </a:r>
          </a:p>
          <a:p>
            <a:pPr algn="r"/>
            <a:r>
              <a:rPr lang="ru-RU" sz="4200" dirty="0" smtClean="0"/>
              <a:t>Комарова Любовь Дмитриевна</a:t>
            </a:r>
          </a:p>
          <a:p>
            <a:pPr algn="r"/>
            <a:endParaRPr lang="ru-RU" sz="4000" dirty="0" smtClean="0"/>
          </a:p>
          <a:p>
            <a:pPr algn="ctr"/>
            <a:r>
              <a:rPr lang="en-US" sz="4000" dirty="0" smtClean="0"/>
              <a:t>1</a:t>
            </a:r>
            <a:r>
              <a:rPr lang="ru-RU" sz="4000" dirty="0" smtClean="0"/>
              <a:t>0.</a:t>
            </a:r>
            <a:r>
              <a:rPr lang="en-US" sz="4000" dirty="0" smtClean="0"/>
              <a:t>02</a:t>
            </a:r>
            <a:r>
              <a:rPr lang="ru-RU" sz="4000" dirty="0" smtClean="0"/>
              <a:t>.202</a:t>
            </a:r>
            <a:r>
              <a:rPr lang="ru-RU" sz="4000" dirty="0"/>
              <a:t>4</a:t>
            </a:r>
            <a:r>
              <a:rPr lang="ru-RU" sz="4000" dirty="0" smtClean="0"/>
              <a:t>.</a:t>
            </a:r>
            <a:endParaRPr lang="ru-RU" sz="4000" dirty="0" smtClean="0"/>
          </a:p>
          <a:p>
            <a:pPr algn="ctr"/>
            <a:r>
              <a:rPr lang="ru-RU" sz="4000" dirty="0" smtClean="0"/>
              <a:t>Санкт-Петербург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23875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о приеме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76475"/>
            <a:ext cx="10532221" cy="3743325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После подачи документов в выбранную образовательную организацию ребенок автоматически выбывает из списков других образовательных организаций.</a:t>
            </a:r>
          </a:p>
          <a:p>
            <a:pPr algn="just"/>
            <a:r>
              <a:rPr lang="ru-RU" sz="2800" dirty="0"/>
              <a:t>В случае неявки родителя (законного представителя) 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3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Необходимые документы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324100"/>
            <a:ext cx="10598896" cy="4219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Для приема в первый класс образовательной организации родители (законные представители) предоставляют в образовательную организацию </a:t>
            </a:r>
            <a:r>
              <a:rPr lang="ru-RU" sz="2000" b="1" dirty="0"/>
              <a:t>следующие документы:</a:t>
            </a:r>
            <a:endParaRPr lang="ru-RU" sz="2000" dirty="0"/>
          </a:p>
          <a:p>
            <a:r>
              <a:rPr lang="ru-RU" sz="2000" dirty="0" smtClean="0"/>
              <a:t>свидетельство </a:t>
            </a:r>
            <a:r>
              <a:rPr lang="ru-RU" sz="2000" dirty="0"/>
              <a:t>о рождении ребенка; </a:t>
            </a:r>
            <a:endParaRPr lang="ru-RU" sz="2000" dirty="0" smtClean="0"/>
          </a:p>
          <a:p>
            <a:r>
              <a:rPr lang="ru-RU" sz="2000" dirty="0" smtClean="0"/>
              <a:t>паспорт </a:t>
            </a:r>
            <a:r>
              <a:rPr lang="ru-RU" sz="2000" dirty="0"/>
              <a:t>одного из родителей с отметкой о регистрации по месту </a:t>
            </a:r>
            <a:r>
              <a:rPr lang="ru-RU" sz="2000" dirty="0" smtClean="0"/>
              <a:t>жительства</a:t>
            </a:r>
          </a:p>
          <a:p>
            <a:r>
              <a:rPr lang="ru-RU" sz="2000" dirty="0" smtClean="0"/>
              <a:t>документы</a:t>
            </a:r>
            <a:r>
              <a:rPr lang="ru-RU" sz="2000" dirty="0"/>
              <a:t>, подтверждающие преимущественное право зачисления граждан </a:t>
            </a:r>
            <a:br>
              <a:rPr lang="ru-RU" sz="2000" dirty="0"/>
            </a:br>
            <a:r>
              <a:rPr lang="ru-RU" sz="2000" dirty="0"/>
              <a:t>на обучение в образовательную организацию (при </a:t>
            </a:r>
            <a:r>
              <a:rPr lang="ru-RU" sz="2000" dirty="0" smtClean="0"/>
              <a:t>наличии)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видетельство 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пребывания на закрепленной территории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79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1" y="906993"/>
            <a:ext cx="9621092" cy="706964"/>
          </a:xfrm>
        </p:spPr>
        <p:txBody>
          <a:bodyPr/>
          <a:lstStyle/>
          <a:p>
            <a:r>
              <a:rPr lang="ru-RU" sz="3200" b="1" dirty="0" smtClean="0"/>
              <a:t>Документы, подтверждающие проживание ребенка на закрепленной территории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21" y="2276475"/>
            <a:ext cx="11320904" cy="42481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300" b="1" dirty="0"/>
              <a:t>Один из перечисленных документов:</a:t>
            </a:r>
          </a:p>
          <a:p>
            <a:r>
              <a:rPr lang="ru-RU" sz="3300" dirty="0"/>
              <a:t>форма № 8 (свидетельство о регистрации ребенка по месту жительства),</a:t>
            </a:r>
          </a:p>
          <a:p>
            <a:r>
              <a:rPr lang="ru-RU" sz="3300" dirty="0"/>
              <a:t>- форма № 3 (свидетельство о регистрации ребенка по месту пребывания);</a:t>
            </a:r>
          </a:p>
          <a:p>
            <a:r>
              <a:rPr lang="ru-RU" sz="3300" dirty="0"/>
              <a:t>- форма № 9 (справка о регистрации на ребенка или его законного представителя);</a:t>
            </a:r>
          </a:p>
          <a:p>
            <a:r>
              <a:rPr lang="ru-RU" sz="3300" dirty="0"/>
              <a:t>- паспорт одного из родителей с отметкой о регистрации по месту жительства;</a:t>
            </a:r>
          </a:p>
          <a:p>
            <a:r>
              <a:rPr lang="ru-RU" sz="3300" dirty="0"/>
              <a:t>- документы, подтверждающие право пользования жилым помещением несовершеннолетнего и (или) его законного представителя (свидетельство о государственной регистрации права собственности на жилое помещение, договор аренды, договор безвозмездного пользования и др.).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60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о приеме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7" y="1680632"/>
            <a:ext cx="6987407" cy="4940316"/>
          </a:xfrm>
        </p:spPr>
      </p:pic>
      <p:sp>
        <p:nvSpPr>
          <p:cNvPr id="8" name="Прямоугольник 7"/>
          <p:cNvSpPr/>
          <p:nvPr/>
        </p:nvSpPr>
        <p:spPr>
          <a:xfrm>
            <a:off x="8494776" y="2283318"/>
            <a:ext cx="3210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https://k-obr.spb.ru/napravleniya-deyatelnosti/priem-v-1-klass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8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в 1-е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79821" cy="3416300"/>
          </a:xfrm>
        </p:spPr>
        <p:txBody>
          <a:bodyPr>
            <a:normAutofit/>
          </a:bodyPr>
          <a:lstStyle/>
          <a:p>
            <a:r>
              <a:rPr lang="ru-RU" sz="4800" dirty="0"/>
              <a:t>Количество 1-х </a:t>
            </a:r>
            <a:r>
              <a:rPr lang="ru-RU" sz="4800" dirty="0" err="1"/>
              <a:t>кл</a:t>
            </a:r>
            <a:r>
              <a:rPr lang="ru-RU" sz="4800" dirty="0"/>
              <a:t>. по плану – </a:t>
            </a:r>
            <a:r>
              <a:rPr lang="ru-RU" sz="4800" dirty="0"/>
              <a:t>2</a:t>
            </a:r>
            <a:endParaRPr lang="ru-RU" sz="4800" dirty="0"/>
          </a:p>
          <a:p>
            <a:r>
              <a:rPr lang="ru-RU" sz="4800" dirty="0"/>
              <a:t>Кол-во учащихся  по плану  - </a:t>
            </a:r>
            <a:r>
              <a:rPr lang="ru-RU" sz="4800" dirty="0" smtClean="0"/>
              <a:t>50</a:t>
            </a:r>
            <a:r>
              <a:rPr lang="ru-RU" sz="4800" dirty="0" smtClean="0"/>
              <a:t> </a:t>
            </a:r>
            <a:r>
              <a:rPr lang="ru-RU" sz="4800" dirty="0"/>
              <a:t>(+</a:t>
            </a:r>
            <a:r>
              <a:rPr lang="ru-RU" sz="4800" dirty="0" smtClean="0"/>
              <a:t>10)</a:t>
            </a:r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675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Режим работы начальной школы</a:t>
            </a:r>
            <a:br>
              <a:rPr lang="ru-RU" b="1" dirty="0"/>
            </a:br>
            <a:r>
              <a:rPr lang="ru-RU" b="1" dirty="0" smtClean="0"/>
              <a:t>1 </a:t>
            </a:r>
            <a:r>
              <a:rPr lang="ru-RU" b="1" dirty="0"/>
              <a:t>классы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902" y="2281287"/>
            <a:ext cx="11133056" cy="3738513"/>
          </a:xfrm>
        </p:spPr>
        <p:txBody>
          <a:bodyPr>
            <a:noAutofit/>
          </a:bodyPr>
          <a:lstStyle/>
          <a:p>
            <a:r>
              <a:rPr lang="ru-RU" sz="2800" dirty="0"/>
              <a:t>Длительность урока </a:t>
            </a:r>
            <a:r>
              <a:rPr lang="ru-RU" sz="2800" dirty="0" smtClean="0"/>
              <a:t>- 35 </a:t>
            </a:r>
            <a:r>
              <a:rPr lang="ru-RU" sz="2800" dirty="0"/>
              <a:t>мин. 1-е полугодие; 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           </a:t>
            </a:r>
            <a:r>
              <a:rPr lang="ru-RU" sz="2800" dirty="0" smtClean="0"/>
              <a:t>40 </a:t>
            </a:r>
            <a:r>
              <a:rPr lang="ru-RU" sz="2800" dirty="0"/>
              <a:t>мин. 2-е полугодие</a:t>
            </a:r>
          </a:p>
          <a:p>
            <a:r>
              <a:rPr lang="ru-RU" sz="2800" dirty="0"/>
              <a:t>Количество уроков в день – 4 урока и один день – 5 уроков</a:t>
            </a:r>
          </a:p>
          <a:p>
            <a:r>
              <a:rPr lang="ru-RU" sz="2800" dirty="0"/>
              <a:t>Учебная неделя – 5 –дневная</a:t>
            </a:r>
          </a:p>
          <a:p>
            <a:r>
              <a:rPr lang="ru-RU" sz="2800" dirty="0"/>
              <a:t>Завтраки – бесплатно для учащихся начальной школы; обеды – за полную стоимость, кроме льготных категорий.</a:t>
            </a:r>
          </a:p>
          <a:p>
            <a:r>
              <a:rPr lang="ru-RU" sz="2800" dirty="0"/>
              <a:t>После уроков- </a:t>
            </a:r>
            <a:r>
              <a:rPr lang="ru-RU" sz="2800" dirty="0" smtClean="0"/>
              <a:t> внеурочная деятельность, группа продленного дня, кружки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536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194" y="2292414"/>
            <a:ext cx="11170763" cy="456558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alt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включающее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завтрак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школьников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1-4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классов с компенсацией за счет средств бюджета Санкт-Петербурга 100 процентов его стоимости. 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Питание, включающее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завтрак и обед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(льготное питание) для школьников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1-4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классов, являющимся гражданами Российской Федерации, имеющим место жительства или место пребывания в Санкт-Петербурге: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проживающим в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малообеспеченных семьях;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проживающим в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многодетных семьях;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обучающимся, являющимся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детьми-сиротами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детьми, оставшимися без попечения родителей;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являющимся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инвалидами;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находящимся в трудной жизненной ситуации;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дети, состоящие на учете в туберкулезном диспансере;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дети с хроническими заболеваниями, перечень которых устанавливается правительством </a:t>
            </a:r>
            <a:r>
              <a:rPr lang="ru-RU" alt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ru-RU" alt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3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74" y="1395706"/>
            <a:ext cx="8761413" cy="706964"/>
          </a:xfrm>
        </p:spPr>
        <p:txBody>
          <a:bodyPr/>
          <a:lstStyle/>
          <a:p>
            <a:pPr lvl="0"/>
            <a:r>
              <a:rPr lang="ru-RU" b="1" dirty="0"/>
              <a:t>Организация образовательного  </a:t>
            </a:r>
            <a:r>
              <a:rPr lang="ru-RU" b="1" dirty="0" smtClean="0"/>
              <a:t>процесса</a:t>
            </a:r>
            <a:br>
              <a:rPr lang="ru-RU" b="1" dirty="0" smtClean="0"/>
            </a:br>
            <a:r>
              <a:rPr lang="en-US" b="1" dirty="0" smtClean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://edsoo.ru/normativnye-dokumenty/</a:t>
            </a:r>
            <a:r>
              <a:rPr lang="ru-RU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17" y="2490378"/>
            <a:ext cx="11402963" cy="3416300"/>
          </a:xfrm>
        </p:spPr>
        <p:txBody>
          <a:bodyPr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осударственный образовательный стандарт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https://edsoo.ru/wp-content/uploads/2023/08/%D0%9F%D1%80%D0%B8%D0%BA%D0%B0%D0%B7-%E2%84%96286-%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D0%BE%D1%82-31.05.2021-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D0%A4%D0%93%D0%9E%D0%A1_%D0%9D%D0%9E%D0%9E.pdf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-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://static.edsoo.ru/projects/fop/index.html#/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sections/1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017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476672"/>
            <a:ext cx="9516294" cy="836712"/>
          </a:xfrm>
        </p:spPr>
        <p:txBody>
          <a:bodyPr/>
          <a:lstStyle/>
          <a:p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0175" y="2305050"/>
            <a:ext cx="8810625" cy="42202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 «Школа </a:t>
            </a:r>
            <a:r>
              <a:rPr lang="ru-RU" dirty="0" err="1" smtClean="0"/>
              <a:t>Росcии</a:t>
            </a:r>
            <a:r>
              <a:rPr lang="ru-RU" dirty="0" smtClean="0"/>
              <a:t>» - это учебно-методический комплект для 4-летней начальной школы.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качестве единого целостного комплект «Школа России» работает с 2001 года.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«Школа России» — это один из самых известных и востребованных учебно-методических комплектов для обучения в начальной школе. УМК постоянно обновляется и является надёжным инструментом реализации стандарта второго поколения.</a:t>
            </a:r>
          </a:p>
        </p:txBody>
      </p:sp>
      <p:pic>
        <p:nvPicPr>
          <p:cNvPr id="5" name="Рисунок 4" descr="Attachment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056" y="600075"/>
            <a:ext cx="5868144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746307" y="991519"/>
            <a:ext cx="9144000" cy="83728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endParaRPr lang="ru-RU" sz="5500" b="1" dirty="0">
              <a:ea typeface="+mj-ea"/>
              <a:cs typeface="+mj-cs"/>
            </a:endParaRPr>
          </a:p>
          <a:p>
            <a:pPr algn="ctr">
              <a:defRPr/>
            </a:pPr>
            <a:r>
              <a:rPr lang="ru-RU" sz="11200" b="1" dirty="0">
                <a:solidFill>
                  <a:schemeClr val="bg1"/>
                </a:solidFill>
                <a:ea typeface="+mj-ea"/>
                <a:cs typeface="+mj-cs"/>
              </a:rPr>
              <a:t>Сайт учебно-методического комплекса  «Школа России»       </a:t>
            </a:r>
            <a:r>
              <a:rPr lang="en-US" sz="11200" b="1" dirty="0">
                <a:solidFill>
                  <a:schemeClr val="bg1"/>
                </a:solidFill>
                <a:ea typeface="+mj-ea"/>
                <a:cs typeface="+mj-cs"/>
              </a:rPr>
              <a:t>http://school-russia.ru/</a:t>
            </a:r>
            <a:endParaRPr lang="ru-RU" sz="11200" b="1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46083" name="Picture 3" descr="C:\Documents and Settings\KNovitskaya\Desktop\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61" y="2366128"/>
            <a:ext cx="6953240" cy="44918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Учащихся школы учебниками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обеспечивает </a:t>
            </a:r>
            <a:r>
              <a:rPr lang="ru-RU" dirty="0"/>
              <a:t>школьная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библиотека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4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431" y="3077415"/>
            <a:ext cx="10421160" cy="2677648"/>
          </a:xfrm>
        </p:spPr>
        <p:txBody>
          <a:bodyPr/>
          <a:lstStyle/>
          <a:p>
            <a:r>
              <a:rPr lang="ru-RU" altLang="ko-KR" sz="4800" b="1" dirty="0"/>
              <a:t>Об </a:t>
            </a:r>
            <a:r>
              <a:rPr lang="ru-RU" altLang="ru-RU" sz="4800" b="1" dirty="0"/>
              <a:t>организации приема в первые классы образовательных организаций Санкт-Петербурга</a:t>
            </a:r>
            <a:br>
              <a:rPr lang="ru-RU" altLang="ru-RU" sz="4800" b="1" dirty="0"/>
            </a:br>
            <a:r>
              <a:rPr lang="ru-RU" altLang="ru-RU" sz="4800" b="1" dirty="0"/>
              <a:t>в </a:t>
            </a:r>
            <a:r>
              <a:rPr lang="ru-RU" altLang="ru-RU" sz="4800" b="1" dirty="0" smtClean="0"/>
              <a:t>2024/2025 </a:t>
            </a:r>
            <a:r>
              <a:rPr lang="ru-RU" altLang="ru-RU" sz="4800" b="1" dirty="0"/>
              <a:t>учебном году</a:t>
            </a:r>
            <a:r>
              <a:rPr lang="ru-RU" altLang="ru-RU" sz="4800" dirty="0"/>
              <a:t> </a:t>
            </a:r>
            <a:r>
              <a:rPr lang="ru-RU" altLang="ko-KR" sz="4800" dirty="0"/>
              <a:t> 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2407" y="5597512"/>
            <a:ext cx="8825658" cy="86142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school182.ru/roditelyam/6-pravila-priema-uchaschihsya-v-gou-srednyuyu-shkolu-182.html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5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0510" y="280672"/>
            <a:ext cx="41764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63840"/>
              </p:ext>
            </p:extLst>
          </p:nvPr>
        </p:nvGraphicFramePr>
        <p:xfrm>
          <a:off x="1923067" y="1527071"/>
          <a:ext cx="8163613" cy="52178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36036">
                  <a:extLst>
                    <a:ext uri="{9D8B030D-6E8A-4147-A177-3AD203B41FA5}"/>
                  </a:extLst>
                </a:gridCol>
                <a:gridCol w="3387153">
                  <a:extLst>
                    <a:ext uri="{9D8B030D-6E8A-4147-A177-3AD203B41FA5}"/>
                  </a:extLst>
                </a:gridCol>
                <a:gridCol w="1840424">
                  <a:extLst>
                    <a:ext uri="{9D8B030D-6E8A-4147-A177-3AD203B41FA5}"/>
                  </a:extLst>
                </a:gridCol>
              </a:tblGrid>
              <a:tr h="588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Предметные области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Учебные предметы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часов в неделю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Филология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Русский язык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Литературное чтение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Иностранный язык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404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 </a:t>
                      </a:r>
                      <a:b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информатика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606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Обществознание </a:t>
                      </a:r>
                      <a:b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естествознание (Окружающий мир)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Окружающий мир (Человек, природа, общество)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Искусство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Музыка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392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Изобразительное искусство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 (Труд)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4549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Предельно допустимая аудиторная учебная нагрузка при 5-дневной учебной неделе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4549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Внеурочная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0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 внеурочной деятельности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04119" y="1399032"/>
            <a:ext cx="4944016" cy="6208775"/>
          </a:xfrm>
        </p:spPr>
        <p:txBody>
          <a:bodyPr>
            <a:normAutofit/>
          </a:bodyPr>
          <a:lstStyle/>
          <a:p>
            <a:r>
              <a:rPr lang="ru-RU" sz="4200" b="1" u="sng" dirty="0" smtClean="0"/>
              <a:t>9 ПРОГРАММ: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Ритмы </a:t>
            </a:r>
            <a:r>
              <a:rPr lang="ru-RU" b="1" dirty="0" smtClean="0"/>
              <a:t>танца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Секреты русской речи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Функциональная </a:t>
            </a:r>
            <a:r>
              <a:rPr lang="ru-RU" b="1" dirty="0" smtClean="0"/>
              <a:t>грамотность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Разговор о </a:t>
            </a:r>
            <a:r>
              <a:rPr lang="ru-RU" b="1" dirty="0" smtClean="0"/>
              <a:t>важном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Умники и умницы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Шумовой </a:t>
            </a:r>
            <a:r>
              <a:rPr lang="ru-RU" b="1" dirty="0" smtClean="0"/>
              <a:t>оркестр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 smtClean="0"/>
              <a:t>Орлята 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 smtClean="0"/>
              <a:t>Краеведение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 smtClean="0"/>
              <a:t>Мой </a:t>
            </a:r>
            <a:r>
              <a:rPr lang="ru-RU" b="1" i="1" dirty="0"/>
              <a:t>проект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864915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ОТДЕЛЕНИЕ ДОПОЛНИТЕЛЬНОГО 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0321" y="2305431"/>
            <a:ext cx="4903327" cy="29980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Хоровая </a:t>
            </a:r>
            <a:r>
              <a:rPr lang="ru-RU" sz="2400" b="1" dirty="0" smtClean="0"/>
              <a:t>студия</a:t>
            </a:r>
          </a:p>
          <a:p>
            <a:pPr marL="0" indent="0" algn="ctr">
              <a:buNone/>
            </a:pPr>
            <a:r>
              <a:rPr lang="ru-RU" sz="2400" b="1" dirty="0" smtClean="0"/>
              <a:t>Шахматы</a:t>
            </a:r>
          </a:p>
          <a:p>
            <a:pPr marL="0" indent="0" algn="ctr">
              <a:buNone/>
            </a:pPr>
            <a:r>
              <a:rPr lang="ru-RU" sz="2400" b="1" dirty="0" smtClean="0"/>
              <a:t>Мир из пластилина</a:t>
            </a:r>
            <a:r>
              <a:rPr lang="ru-RU" sz="2400" b="1" dirty="0"/>
              <a:t>	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Изостудия </a:t>
            </a:r>
            <a:r>
              <a:rPr lang="ru-RU" sz="2400" b="1" dirty="0"/>
              <a:t>«Калейдоскоп</a:t>
            </a:r>
            <a:r>
              <a:rPr lang="ru-RU" sz="2400" b="1" dirty="0" smtClean="0"/>
              <a:t>»</a:t>
            </a:r>
          </a:p>
          <a:p>
            <a:pPr marL="0" indent="0" algn="ctr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«Юный художник</a:t>
            </a:r>
            <a:r>
              <a:rPr lang="ru-RU" sz="2400" b="1" dirty="0" smtClean="0"/>
              <a:t>»</a:t>
            </a:r>
            <a:r>
              <a:rPr lang="ru-RU" sz="2400" b="1" dirty="0"/>
              <a:t>	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«</a:t>
            </a:r>
            <a:r>
              <a:rPr lang="ru-RU" sz="2400" b="1" dirty="0" smtClean="0"/>
              <a:t>Театральная студия</a:t>
            </a:r>
            <a:r>
              <a:rPr lang="ru-RU" sz="2400" b="1" dirty="0" smtClean="0"/>
              <a:t>»</a:t>
            </a:r>
            <a:r>
              <a:rPr lang="ru-RU" sz="2400" b="1" dirty="0" smtClean="0"/>
              <a:t>	</a:t>
            </a: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Рукодельница</a:t>
            </a:r>
            <a:r>
              <a:rPr lang="ru-RU" sz="2400" b="1" dirty="0" smtClean="0"/>
              <a:t>» </a:t>
            </a:r>
          </a:p>
          <a:p>
            <a:pPr marL="0" indent="0" algn="ctr"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Модный стиль</a:t>
            </a:r>
            <a:r>
              <a:rPr lang="ru-RU" sz="2400" b="1" dirty="0" smtClean="0"/>
              <a:t>»</a:t>
            </a:r>
            <a:r>
              <a:rPr lang="ru-RU" sz="2400" b="1" dirty="0"/>
              <a:t>	</a:t>
            </a:r>
            <a:r>
              <a:rPr lang="ru-RU" sz="2400" b="1" dirty="0" smtClean="0"/>
              <a:t> </a:t>
            </a:r>
          </a:p>
          <a:p>
            <a:pPr marL="0" indent="0" algn="ctr"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Росчерком по паркету</a:t>
            </a:r>
            <a:r>
              <a:rPr lang="ru-RU" sz="2400" b="1" dirty="0" smtClean="0"/>
              <a:t>»</a:t>
            </a:r>
            <a:r>
              <a:rPr lang="ru-RU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14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ПРОДЛЕННОГО ДНЯ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5576" y="1906119"/>
            <a:ext cx="5524500" cy="228382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12.25 – </a:t>
            </a:r>
            <a:r>
              <a:rPr lang="ru-RU" sz="2800" b="1" dirty="0" smtClean="0"/>
              <a:t>18.00 </a:t>
            </a:r>
            <a:r>
              <a:rPr lang="ru-RU" sz="2800" b="1" dirty="0" smtClean="0"/>
              <a:t>– ГРУППЫ ПО КЛАССАМ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82292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915000" cy="1143000"/>
          </a:xfrm>
        </p:spPr>
        <p:txBody>
          <a:bodyPr/>
          <a:lstStyle/>
          <a:p>
            <a:r>
              <a:rPr lang="ru-RU" b="1" dirty="0" smtClean="0"/>
              <a:t>ШКОЛЬНАЯ ФОРМА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2352675"/>
            <a:ext cx="6131024" cy="4158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Школа </a:t>
            </a:r>
            <a:r>
              <a:rPr lang="ru-RU" dirty="0" smtClean="0"/>
              <a:t>вправе устанавливать следующие виды одежды обучающихся: </a:t>
            </a:r>
          </a:p>
          <a:p>
            <a:pPr>
              <a:buNone/>
            </a:pPr>
            <a:r>
              <a:rPr lang="ru-RU" dirty="0" smtClean="0"/>
              <a:t>1) повседневная одежда; </a:t>
            </a:r>
          </a:p>
          <a:p>
            <a:pPr>
              <a:buNone/>
            </a:pPr>
            <a:r>
              <a:rPr lang="ru-RU" dirty="0" smtClean="0"/>
              <a:t>2) парадная одежда; </a:t>
            </a:r>
          </a:p>
          <a:p>
            <a:pPr>
              <a:buNone/>
            </a:pPr>
            <a:r>
              <a:rPr lang="ru-RU" dirty="0" smtClean="0"/>
              <a:t>3) спортивная одежда</a:t>
            </a:r>
          </a:p>
          <a:p>
            <a:pPr>
              <a:buNone/>
            </a:pPr>
            <a:r>
              <a:rPr lang="ru-RU" dirty="0" smtClean="0"/>
              <a:t>Цвет </a:t>
            </a:r>
            <a:r>
              <a:rPr lang="ru-RU" dirty="0" smtClean="0"/>
              <a:t>школьной формы - темно-синий.</a:t>
            </a:r>
          </a:p>
          <a:p>
            <a:pPr>
              <a:buNone/>
            </a:pPr>
            <a:r>
              <a:rPr lang="ru-RU" dirty="0" smtClean="0"/>
              <a:t>Фасоны </a:t>
            </a:r>
            <a:r>
              <a:rPr lang="ru-RU" dirty="0" smtClean="0"/>
              <a:t>школьной формы: для девочек </a:t>
            </a:r>
            <a:r>
              <a:rPr lang="ru-RU" dirty="0" smtClean="0"/>
              <a:t>начальной школы </a:t>
            </a:r>
            <a:r>
              <a:rPr lang="ru-RU" dirty="0" smtClean="0"/>
              <a:t>школьная форма может состоять из пиджака и юбочки или сарафана; для мальчиков начальной, основной и старшей школы форма состоит из пиджака, жилета и брюк классического кроя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DSC00525-A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366" y="3356992"/>
            <a:ext cx="2385634" cy="3501008"/>
          </a:xfrm>
          <a:prstGeom prst="rect">
            <a:avLst/>
          </a:prstGeom>
        </p:spPr>
      </p:pic>
      <p:pic>
        <p:nvPicPr>
          <p:cNvPr id="10" name="Рисунок 9" descr="DSC00446-A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40" y="0"/>
            <a:ext cx="24117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76" y="1531229"/>
            <a:ext cx="11199043" cy="706964"/>
          </a:xfrm>
        </p:spPr>
        <p:txBody>
          <a:bodyPr/>
          <a:lstStyle/>
          <a:p>
            <a:r>
              <a:rPr lang="ru-RU" b="1" dirty="0" smtClean="0"/>
              <a:t>Учителя 1-х классов</a:t>
            </a:r>
            <a:br>
              <a:rPr lang="ru-RU" b="1" dirty="0" smtClean="0"/>
            </a:br>
            <a:r>
              <a:rPr lang="en-US" sz="1800" b="1" dirty="0">
                <a:hlinkClick r:id="rId3"/>
              </a:rPr>
              <a:t>https://</a:t>
            </a:r>
            <a:r>
              <a:rPr lang="en-US" sz="1800" b="1" dirty="0" smtClean="0">
                <a:hlinkClick r:id="rId3"/>
              </a:rPr>
              <a:t>sites.google.com/site/sajtmoucitelejnacalnojskoly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0860" y="5963226"/>
            <a:ext cx="474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Романова Анастасия Константиновна </a:t>
            </a:r>
          </a:p>
          <a:p>
            <a:r>
              <a:rPr lang="ru-RU" dirty="0" smtClean="0"/>
              <a:t>1б </a:t>
            </a:r>
            <a:r>
              <a:rPr lang="ru-RU" dirty="0" smtClean="0"/>
              <a:t>- класс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3093" y="5824727"/>
            <a:ext cx="4556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Мигаль</a:t>
            </a:r>
            <a:r>
              <a:rPr lang="ru-RU" dirty="0" smtClean="0"/>
              <a:t> Елена Андреевна           Первая </a:t>
            </a:r>
            <a:r>
              <a:rPr lang="ru-RU" dirty="0" smtClean="0"/>
              <a:t>квалификационная категория</a:t>
            </a:r>
          </a:p>
          <a:p>
            <a:r>
              <a:rPr lang="ru-RU" dirty="0" smtClean="0"/>
              <a:t>1а - класс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2295624"/>
            <a:ext cx="3675888" cy="3675888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2" y="2238193"/>
            <a:ext cx="3672364" cy="3672364"/>
          </a:xfrm>
        </p:spPr>
      </p:pic>
    </p:spTree>
    <p:extLst>
      <p:ext uri="{BB962C8B-B14F-4D97-AF65-F5344CB8AC3E}">
        <p14:creationId xmlns:p14="http://schemas.microsoft.com/office/powerpoint/2010/main" val="8639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школе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54954" y="1617305"/>
            <a:ext cx="8196434" cy="6770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http://school182.ru/docs/2014/07032014-eks-school.pdf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15" y="2294333"/>
            <a:ext cx="6087358" cy="45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3555" y="413808"/>
            <a:ext cx="8825658" cy="2677648"/>
          </a:xfrm>
        </p:spPr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8305" y="3348630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Добро пожаловать в нашу школу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1565" y="4892512"/>
            <a:ext cx="6949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http://school182.ru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vk.com/club_school_182</a:t>
            </a:r>
            <a:endParaRPr lang="ru-RU" dirty="0" smtClean="0"/>
          </a:p>
          <a:p>
            <a:pPr algn="ctr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sites.google.com/site/sajtmoucitelejnacalnojskoly</a:t>
            </a:r>
            <a:endParaRPr lang="ru-RU" dirty="0" smtClean="0"/>
          </a:p>
          <a:p>
            <a:pPr algn="ctr"/>
            <a:r>
              <a:rPr lang="en-US" dirty="0" smtClean="0">
                <a:hlinkClick r:id="rId6"/>
              </a:rPr>
              <a:t>gou182@mail.ru</a:t>
            </a:r>
            <a:endParaRPr lang="ru-RU" dirty="0" smtClean="0"/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 (812) 417-24-74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Три процедуры приема в 1 класс: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ts val="0"/>
              </a:spcBef>
              <a:defRPr/>
            </a:pPr>
            <a:r>
              <a:rPr lang="ru-RU" altLang="ru-RU" sz="2800" dirty="0"/>
              <a:t>Подача заявлений в первые классы;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altLang="ru-RU" sz="2800" b="1" dirty="0"/>
          </a:p>
          <a:p>
            <a:pPr marL="609600" indent="-609600">
              <a:lnSpc>
                <a:spcPct val="90000"/>
              </a:lnSpc>
              <a:defRPr/>
            </a:pPr>
            <a:r>
              <a:rPr lang="ru-RU" altLang="ru-RU" sz="2800" dirty="0"/>
              <a:t>Предоставление документов в ОУ;</a:t>
            </a:r>
          </a:p>
          <a:p>
            <a:pPr marL="609600" indent="-609600">
              <a:lnSpc>
                <a:spcPct val="90000"/>
              </a:lnSpc>
              <a:defRPr/>
            </a:pPr>
            <a:endParaRPr lang="ru-RU" altLang="ru-RU" sz="2800" dirty="0"/>
          </a:p>
          <a:p>
            <a:pPr marL="609600" indent="-609600">
              <a:lnSpc>
                <a:spcPct val="90000"/>
              </a:lnSpc>
              <a:defRPr/>
            </a:pPr>
            <a:r>
              <a:rPr lang="ru-RU" altLang="ru-RU" sz="2800" dirty="0"/>
              <a:t>Принятие ОУ решения о зачислении ребенка в 1 класс.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39" y="1171630"/>
            <a:ext cx="8761413" cy="706964"/>
          </a:xfrm>
        </p:spPr>
        <p:txBody>
          <a:bodyPr/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на прием в 1 класс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01.04.2023г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можно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047" y="2603500"/>
            <a:ext cx="11585543" cy="3863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/>
              <a:t>в электронной форме посредством </a:t>
            </a:r>
            <a:r>
              <a:rPr lang="ru-RU" sz="2400" dirty="0" smtClean="0"/>
              <a:t>ЕПГУ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/>
              <a:t>в электронной форме посредством Портала gu.spb.ru </a:t>
            </a:r>
            <a:endParaRPr lang="ru-RU" sz="2400" dirty="0" smtClean="0"/>
          </a:p>
          <a:p>
            <a:pPr>
              <a:lnSpc>
                <a:spcPct val="90000"/>
              </a:lnSpc>
              <a:defRPr/>
            </a:pPr>
            <a:r>
              <a:rPr lang="ru-RU" sz="2400" dirty="0"/>
              <a:t>в структурном подразделении </a:t>
            </a:r>
            <a:r>
              <a:rPr lang="ru-RU" sz="2400" dirty="0" smtClean="0"/>
              <a:t>МФЦ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/>
              <a:t>через операторов почтовой связи общего пользования заказным письмом с уведомлением о </a:t>
            </a:r>
            <a:r>
              <a:rPr lang="ru-RU" sz="2400" dirty="0" smtClean="0"/>
              <a:t>вручении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(проспект Наставников, 11 корп.2, литер А, Санкт-Петербург, 195298)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/>
              <a:t>лично в образовательную </a:t>
            </a:r>
            <a:r>
              <a:rPr lang="ru-RU" sz="2400" dirty="0" smtClean="0"/>
              <a:t>организацию: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вторник  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16.00 до 18.00, </a:t>
            </a:r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217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(812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 417-24-74)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4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67936"/>
            <a:ext cx="8761413" cy="706964"/>
          </a:xfrm>
        </p:spPr>
        <p:txBody>
          <a:bodyPr/>
          <a:lstStyle/>
          <a:p>
            <a:r>
              <a:rPr lang="ru-RU" sz="2400" b="1" dirty="0"/>
              <a:t>Прием электронных заявлений и последующее предоставление документов в образовательную организацию осуществляется в два этапа: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830" y="2103879"/>
            <a:ext cx="10330737" cy="438176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900" b="1" dirty="0"/>
              <a:t>1 этап (</a:t>
            </a:r>
            <a:r>
              <a:rPr lang="ru-RU" sz="2900" b="1" dirty="0" smtClean="0"/>
              <a:t>01.04.2024-30.06.2024г</a:t>
            </a:r>
            <a:r>
              <a:rPr lang="ru-RU" sz="2900" b="1" dirty="0" smtClean="0"/>
              <a:t>.) </a:t>
            </a:r>
            <a:endParaRPr lang="ru-RU" sz="2900" b="1" dirty="0"/>
          </a:p>
          <a:p>
            <a:r>
              <a:rPr lang="ru-RU" sz="2900" dirty="0"/>
              <a:t>   – подача заявлений гражданами, чьи дети имеют преимущественное право при приеме в образовательную организацию.</a:t>
            </a:r>
          </a:p>
          <a:p>
            <a:r>
              <a:rPr lang="ru-RU" sz="2900" dirty="0"/>
              <a:t>   - подача заявлений гражданами, чьи дети проживают на закрепленной территории.</a:t>
            </a:r>
          </a:p>
          <a:p>
            <a:r>
              <a:rPr lang="ru-RU" sz="2900" dirty="0"/>
              <a:t>    Рассылка приглашений на подачу документов в ОУ – </a:t>
            </a:r>
            <a:r>
              <a:rPr lang="ru-RU" sz="2900" b="1" dirty="0"/>
              <a:t>с </a:t>
            </a:r>
            <a:r>
              <a:rPr lang="ru-RU" sz="2900" b="1" dirty="0" smtClean="0"/>
              <a:t>17.05.2024г</a:t>
            </a:r>
            <a:r>
              <a:rPr lang="ru-RU" sz="2900" b="1" dirty="0"/>
              <a:t>.</a:t>
            </a:r>
          </a:p>
          <a:p>
            <a:endParaRPr lang="ru-RU" sz="2900" dirty="0"/>
          </a:p>
          <a:p>
            <a:pPr marL="0" indent="0">
              <a:buNone/>
            </a:pPr>
            <a:r>
              <a:rPr lang="ru-RU" sz="2900" b="1" dirty="0"/>
              <a:t>2 этап (</a:t>
            </a:r>
            <a:r>
              <a:rPr lang="ru-RU" sz="2900" b="1" dirty="0" smtClean="0"/>
              <a:t>06.07.2024-05.09.2024г</a:t>
            </a:r>
            <a:r>
              <a:rPr lang="ru-RU" sz="2900" b="1" dirty="0" smtClean="0"/>
              <a:t>.)</a:t>
            </a:r>
            <a:endParaRPr lang="ru-RU" sz="2900" b="1" dirty="0"/>
          </a:p>
          <a:p>
            <a:r>
              <a:rPr lang="ru-RU" sz="2900" dirty="0"/>
              <a:t> – подача заявлений гражданами, чьи дети не проживают на закрепленной территории. </a:t>
            </a:r>
          </a:p>
          <a:p>
            <a:pPr marL="0" indent="0">
              <a:buNone/>
            </a:pPr>
            <a:r>
              <a:rPr lang="ru-RU" sz="2900" dirty="0" smtClean="0"/>
              <a:t>(</a:t>
            </a:r>
            <a:r>
              <a:rPr lang="ru-RU" sz="2900" dirty="0"/>
              <a:t>Наличие свободных мест.)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81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209338"/>
            <a:ext cx="8761413" cy="706964"/>
          </a:xfrm>
        </p:spPr>
        <p:txBody>
          <a:bodyPr/>
          <a:lstStyle/>
          <a:p>
            <a:r>
              <a:rPr lang="ru-RU" b="1" dirty="0"/>
              <a:t>Преимущественное  право при приеме в 1 класс: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188720"/>
            <a:ext cx="9704724" cy="4230934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200" b="1" dirty="0"/>
              <a:t>Региональные льготники:</a:t>
            </a:r>
          </a:p>
          <a:p>
            <a:r>
              <a:rPr lang="ru-RU" sz="2200" dirty="0"/>
              <a:t> - обучение в данной ОО старших братьев или сестер;</a:t>
            </a:r>
          </a:p>
          <a:p>
            <a:r>
              <a:rPr lang="ru-RU" sz="2200" dirty="0"/>
              <a:t> - штатная должность родителя (законного представителя) в данной </a:t>
            </a:r>
            <a:r>
              <a:rPr lang="ru-RU" sz="2200" dirty="0" smtClean="0"/>
              <a:t>ОО;</a:t>
            </a:r>
          </a:p>
          <a:p>
            <a:pPr marL="0" indent="0">
              <a:buNone/>
            </a:pPr>
            <a:r>
              <a:rPr lang="ru-RU" sz="2200" b="1" dirty="0" smtClean="0"/>
              <a:t>Федеральные  </a:t>
            </a:r>
            <a:r>
              <a:rPr lang="ru-RU" sz="2200" b="1" dirty="0"/>
              <a:t>льготники:</a:t>
            </a:r>
            <a:r>
              <a:rPr lang="ru-RU" sz="2200" dirty="0"/>
              <a:t> </a:t>
            </a:r>
          </a:p>
          <a:p>
            <a:r>
              <a:rPr lang="ru-RU" sz="2200" dirty="0"/>
              <a:t>дети военнослужащих</a:t>
            </a:r>
          </a:p>
          <a:p>
            <a:r>
              <a:rPr lang="ru-RU" sz="2200" dirty="0"/>
              <a:t>дети сотрудника полиции</a:t>
            </a:r>
          </a:p>
          <a:p>
            <a:r>
              <a:rPr lang="ru-RU" sz="2200" dirty="0"/>
              <a:t>(место жительства семьи в микрорайоне, закрепленном администрациями районов для проведения первичного учета детей)</a:t>
            </a:r>
          </a:p>
        </p:txBody>
      </p:sp>
      <p:pic>
        <p:nvPicPr>
          <p:cNvPr id="4" name="Picture 2" descr="https://old.gu.spb.ru/upload/images/lgotnoe_zachislenie_v_1_klas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0"/>
          <a:stretch/>
        </p:blipFill>
        <p:spPr bwMode="auto">
          <a:xfrm>
            <a:off x="872378" y="2077018"/>
            <a:ext cx="9789525" cy="47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8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Закрепленная территория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800" dirty="0"/>
              <a:t>п</a:t>
            </a:r>
            <a:r>
              <a:rPr lang="ru-RU" sz="4800" dirty="0" smtClean="0"/>
              <a:t>р. Наставников 11,13,15,17,19</a:t>
            </a:r>
          </a:p>
          <a:p>
            <a:r>
              <a:rPr lang="ru-RU" sz="4800" dirty="0" smtClean="0"/>
              <a:t>ул. Ленская 10, 13, 14, 15, 16, 20</a:t>
            </a:r>
          </a:p>
          <a:p>
            <a:r>
              <a:rPr lang="ru-RU" sz="4800" dirty="0" smtClean="0"/>
              <a:t>ул. Белорусская 14/22, 16</a:t>
            </a:r>
          </a:p>
          <a:p>
            <a:r>
              <a:rPr lang="ru-RU" sz="4800" dirty="0" smtClean="0"/>
              <a:t>пр. Косыгина 27 к.3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о приеме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2800" dirty="0"/>
              <a:t>Родитель (законный представитель) ребенка имеет возможность </a:t>
            </a:r>
            <a:r>
              <a:rPr lang="ru-RU" sz="2800" b="1" dirty="0"/>
              <a:t>одновременно подать электронное заявление</a:t>
            </a:r>
            <a:r>
              <a:rPr lang="ru-RU" sz="2800" dirty="0"/>
              <a:t> </a:t>
            </a:r>
            <a:r>
              <a:rPr lang="ru-RU" sz="2800" b="1" dirty="0"/>
              <a:t>в </a:t>
            </a:r>
            <a:r>
              <a:rPr lang="ru-RU" sz="2800" b="1" dirty="0" smtClean="0"/>
              <a:t>одну образовательную организацию </a:t>
            </a:r>
          </a:p>
          <a:p>
            <a:pPr marL="0" lv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(ОДНО ЗАЯВЛЕНИЕ = ОДНА ШКОЛА)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расположенных </a:t>
            </a:r>
            <a:r>
              <a:rPr lang="ru-RU" sz="2800" dirty="0"/>
              <a:t>на закрепленной территории</a:t>
            </a:r>
            <a:r>
              <a:rPr lang="ru-RU" sz="2800" dirty="0" smtClean="0"/>
              <a:t>.</a:t>
            </a:r>
          </a:p>
          <a:p>
            <a:pPr marL="0" lvl="0" indent="0" algn="just">
              <a:buNone/>
            </a:pPr>
            <a:r>
              <a:rPr lang="ru-RU" sz="2800" dirty="0" smtClean="0"/>
              <a:t>Количество заявлений неограниченно.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2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о приеме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362200"/>
            <a:ext cx="10427446" cy="3962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Обращаем внимание</a:t>
            </a:r>
            <a:r>
              <a:rPr lang="ru-RU" sz="2800" dirty="0"/>
              <a:t>, что при подаче электронного заявления в несколько школ и получении приглашений из нескольких образовательных организаций родителю (законному представителю) </a:t>
            </a:r>
            <a:r>
              <a:rPr lang="ru-RU" sz="2800" b="1" dirty="0"/>
              <a:t>необходимо определиться с выбором образовательной организации</a:t>
            </a:r>
            <a:r>
              <a:rPr lang="ru-RU" sz="2800" dirty="0"/>
              <a:t> до установленной приглашением даты предоставления документов в образовательную организацию. Таким образом, </a:t>
            </a:r>
            <a:r>
              <a:rPr lang="ru-RU" sz="2800" b="1" dirty="0"/>
              <a:t>документы</a:t>
            </a:r>
            <a:r>
              <a:rPr lang="ru-RU" sz="2800" dirty="0"/>
              <a:t> </a:t>
            </a:r>
            <a:r>
              <a:rPr lang="ru-RU" sz="2800" b="1" dirty="0"/>
              <a:t>предоставляются в одну образовательную организацию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0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1083</Words>
  <Application>Microsoft Office PowerPoint</Application>
  <PresentationFormat>Широкоэкранный</PresentationFormat>
  <Paragraphs>204</Paragraphs>
  <Slides>27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맑은 고딕</vt:lpstr>
      <vt:lpstr>Arial</vt:lpstr>
      <vt:lpstr>Calibri</vt:lpstr>
      <vt:lpstr>Century Gothic</vt:lpstr>
      <vt:lpstr>Times New Roman</vt:lpstr>
      <vt:lpstr>Wingdings 3</vt:lpstr>
      <vt:lpstr>Ион (конференц-зал)</vt:lpstr>
      <vt:lpstr>ГБОУ СОШ №182  «День открытых дверей»</vt:lpstr>
      <vt:lpstr>Об организации приема в первые классы образовательных организаций Санкт-Петербурга в 2024/2025 учебном году   </vt:lpstr>
      <vt:lpstr>Три процедуры приема в 1 класс: </vt:lpstr>
      <vt:lpstr>Подать заявление на прием в 1 класс  (с 01.04.2023г.) можно: </vt:lpstr>
      <vt:lpstr>Прием электронных заявлений и последующее предоставление документов в образовательную организацию осуществляется в два этапа: </vt:lpstr>
      <vt:lpstr>Преимущественное  право при приеме в 1 класс: </vt:lpstr>
      <vt:lpstr>Закрепленная территория</vt:lpstr>
      <vt:lpstr>Подача заявления о приеме</vt:lpstr>
      <vt:lpstr>Подача заявления о приеме</vt:lpstr>
      <vt:lpstr>Подача заявления о приеме</vt:lpstr>
      <vt:lpstr>Необходимые документы</vt:lpstr>
      <vt:lpstr>Документы, подтверждающие проживание ребенка на закрепленной территории</vt:lpstr>
      <vt:lpstr>Подача заявления о приеме</vt:lpstr>
      <vt:lpstr>Прием в 1-е классы</vt:lpstr>
      <vt:lpstr>Режим работы начальной школы 1 классы </vt:lpstr>
      <vt:lpstr>Организация питания </vt:lpstr>
      <vt:lpstr>Организация образовательного  процесса https://edsoo.ru/normativnye-dokumenty/   </vt:lpstr>
      <vt:lpstr>ПРОГРАММА</vt:lpstr>
      <vt:lpstr>Презентация PowerPoint</vt:lpstr>
      <vt:lpstr>Презентация PowerPoint</vt:lpstr>
      <vt:lpstr>Программы внеурочной деятельности</vt:lpstr>
      <vt:lpstr>ОТДЕЛЕНИЕ ДОПОЛНИТЕЛЬНОГО ОБРАЗОВАНИЯ</vt:lpstr>
      <vt:lpstr>ГРУППА ПРОДЛЕННОГО ДНЯ</vt:lpstr>
      <vt:lpstr>ШКОЛЬНАЯ ФОРМА</vt:lpstr>
      <vt:lpstr>Учителя 1-х классов https://sites.google.com/site/sajtmoucitelejnacalnojskoly  </vt:lpstr>
      <vt:lpstr>О школе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Любовь Дмитриевна</cp:lastModifiedBy>
  <cp:revision>55</cp:revision>
  <cp:lastPrinted>2015-10-17T06:27:19Z</cp:lastPrinted>
  <dcterms:created xsi:type="dcterms:W3CDTF">2015-10-16T05:37:33Z</dcterms:created>
  <dcterms:modified xsi:type="dcterms:W3CDTF">2024-01-30T12:56:13Z</dcterms:modified>
</cp:coreProperties>
</file>