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72" r:id="rId3"/>
    <p:sldId id="274" r:id="rId4"/>
    <p:sldId id="275" r:id="rId5"/>
    <p:sldId id="270" r:id="rId6"/>
    <p:sldId id="276" r:id="rId7"/>
    <p:sldId id="277" r:id="rId8"/>
    <p:sldId id="278" r:id="rId9"/>
    <p:sldId id="279" r:id="rId10"/>
    <p:sldId id="271" r:id="rId11"/>
    <p:sldId id="288" r:id="rId12"/>
    <p:sldId id="293" r:id="rId13"/>
    <p:sldId id="294" r:id="rId14"/>
    <p:sldId id="273" r:id="rId15"/>
    <p:sldId id="291" r:id="rId16"/>
    <p:sldId id="292" r:id="rId17"/>
    <p:sldId id="289" r:id="rId18"/>
    <p:sldId id="290" r:id="rId19"/>
    <p:sldId id="264" r:id="rId20"/>
    <p:sldId id="283" r:id="rId21"/>
    <p:sldId id="284" r:id="rId22"/>
    <p:sldId id="285" r:id="rId23"/>
    <p:sldId id="286" r:id="rId24"/>
    <p:sldId id="287" r:id="rId25"/>
    <p:sldId id="281" r:id="rId26"/>
    <p:sldId id="282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0;&#1086;&#1083;&#1072;&#1073;&#1089;&#1082;&#1072;&#1103;\&#1089;&#1072;&#1084;&#1086;&#1086;&#1073;&#1089;&#1083;&#1077;&#1076;&#1086;&#1074;&#1072;&#1085;&#1080;&#1077;\&#1069;&#1082;&#1089;&#1087;&#1086;&#1088;&#1090;_&#1076;&#1072;&#1085;&#1085;&#1099;&#1093;%20(5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0;&#1086;&#1083;&#1072;&#1073;&#1089;&#1082;&#1072;&#1103;\&#1089;&#1072;&#1084;&#1086;&#1086;&#1073;&#1089;&#1083;&#1077;&#1076;&#1086;&#1074;&#1072;&#1085;&#1080;&#1077;\&#1069;&#1082;&#1089;&#1087;&#1086;&#1088;&#1090;_&#1076;&#1072;&#1085;&#1085;&#1099;&#1093;%20(5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0;&#1086;&#1083;&#1072;&#1073;&#1089;&#1082;&#1072;&#1103;\&#1089;&#1072;&#1084;&#1086;&#1086;&#1073;&#1089;&#1083;&#1077;&#1076;&#1086;&#1074;&#1072;&#1085;&#1080;&#1077;\&#1069;&#1082;&#1089;&#1087;&#1086;&#1088;&#1090;_&#1076;&#1072;&#1085;&#1085;&#1099;&#1093;%20(5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'Экспорт данных'!$F$5:$H$5</c:f>
              <c:strCache>
                <c:ptCount val="3"/>
                <c:pt idx="0">
                  <c:v>до 30</c:v>
                </c:pt>
                <c:pt idx="1">
                  <c:v>от 30 до 50</c:v>
                </c:pt>
                <c:pt idx="2">
                  <c:v>от 50</c:v>
                </c:pt>
              </c:strCache>
            </c:strRef>
          </c:cat>
          <c:val>
            <c:numRef>
              <c:f>'Экспорт данных'!$F$6:$H$6</c:f>
              <c:numCache>
                <c:formatCode>General</c:formatCode>
                <c:ptCount val="3"/>
                <c:pt idx="0">
                  <c:v>6</c:v>
                </c:pt>
                <c:pt idx="1">
                  <c:v>51</c:v>
                </c:pt>
                <c:pt idx="2">
                  <c:v>21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'Экспорт данных'!$C$14:$F$14</c:f>
              <c:strCache>
                <c:ptCount val="4"/>
                <c:pt idx="0">
                  <c:v>более 30</c:v>
                </c:pt>
                <c:pt idx="1">
                  <c:v>от 10 до 30</c:v>
                </c:pt>
                <c:pt idx="2">
                  <c:v>от 5 до 10 </c:v>
                </c:pt>
                <c:pt idx="3">
                  <c:v>до 5</c:v>
                </c:pt>
              </c:strCache>
            </c:strRef>
          </c:cat>
          <c:val>
            <c:numRef>
              <c:f>'Экспорт данных'!$C$15:$F$15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19</c:v>
                </c:pt>
                <c:pt idx="3">
                  <c:v>16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'Экспорт данных'!$C$19:$E$19</c:f>
              <c:strCache>
                <c:ptCount val="3"/>
                <c:pt idx="0">
                  <c:v>высшаяя кк</c:v>
                </c:pt>
                <c:pt idx="1">
                  <c:v>первая кк</c:v>
                </c:pt>
                <c:pt idx="2">
                  <c:v>без категории</c:v>
                </c:pt>
              </c:strCache>
            </c:strRef>
          </c:cat>
          <c:val>
            <c:numRef>
              <c:f>'Экспорт данных'!$C$20:$E$20</c:f>
              <c:numCache>
                <c:formatCode>General</c:formatCode>
                <c:ptCount val="3"/>
                <c:pt idx="0">
                  <c:v>9</c:v>
                </c:pt>
                <c:pt idx="1">
                  <c:v>42</c:v>
                </c:pt>
                <c:pt idx="2">
                  <c:v>11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18.06.2025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48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18.06.2025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</a:t>
            </a:r>
          </a:p>
          <a:p>
            <a:pPr lvl="6" rtl="0"/>
            <a:r>
              <a:rPr lang="ru-RU" dirty="0" smtClean="0"/>
              <a:t>Седьмой</a:t>
            </a:r>
          </a:p>
          <a:p>
            <a:pPr lvl="7" rtl="0"/>
            <a:r>
              <a:rPr lang="ru-RU" dirty="0" smtClean="0"/>
              <a:t>Восьмой</a:t>
            </a:r>
          </a:p>
          <a:p>
            <a:pPr lvl="8" rtl="0"/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18.06.2025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Публичный отчёт руководителя за 2024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ru-RU" dirty="0" smtClean="0"/>
              <a:t>ГБОУ </a:t>
            </a:r>
            <a:r>
              <a:rPr lang="ru-RU" dirty="0"/>
              <a:t>СОШ №</a:t>
            </a:r>
            <a:r>
              <a:rPr lang="ru-RU" dirty="0" smtClean="0"/>
              <a:t>182 Красногвардейского </a:t>
            </a:r>
            <a:r>
              <a:rPr lang="ru-RU" dirty="0"/>
              <a:t>района </a:t>
            </a:r>
            <a:endParaRPr lang="ru-RU" dirty="0" smtClean="0"/>
          </a:p>
          <a:p>
            <a:r>
              <a:rPr lang="ru-RU" dirty="0" smtClean="0"/>
              <a:t>Санкт- Петербурга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110110"/>
            <a:ext cx="2237772" cy="136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61" y="-110110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Проект «Развитие творческого потенциала личности, как ученика, так и педагога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960" y="-133184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9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Количественный показатель учащихся ОДОД по направленностям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9195531"/>
              </p:ext>
            </p:extLst>
          </p:nvPr>
        </p:nvGraphicFramePr>
        <p:xfrm>
          <a:off x="1279525" y="2743200"/>
          <a:ext cx="4491038" cy="23449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45519"/>
                <a:gridCol w="2245519"/>
              </a:tblGrid>
              <a:tr h="370840"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Социально-гуманитарная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Физкультурно-спортивная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Техническая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DejaVu Sans" panose="020B0603030804020204" pitchFamily="34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Охват учащихся ОДОД по возрасту</a:t>
            </a: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43294957"/>
              </p:ext>
            </p:extLst>
          </p:nvPr>
        </p:nvGraphicFramePr>
        <p:xfrm>
          <a:off x="6419850" y="2743200"/>
          <a:ext cx="4489450" cy="1974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44725"/>
                <a:gridCol w="2244725"/>
              </a:tblGrid>
              <a:tr h="370840">
                <a:tc>
                  <a:txBody>
                    <a:bodyPr/>
                    <a:lstStyle/>
                    <a:p>
                      <a:pPr marL="457200"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 учащихся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6-10 лет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marR="83566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11-15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marR="83566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16-17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учащихся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9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86" y="355870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7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Сетевые партнеры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Санкт- Петербургский государственный лесотехнический университет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62" y="2743200"/>
            <a:ext cx="3433763" cy="3433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Петербургский государственный университет путей сообщения императора Александра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37" y="2743200"/>
            <a:ext cx="3355276" cy="3433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86" y="355870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86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Сетевые партнеры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ГБПОУ Некрасовский педагогический колледж №1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89" y="2732301"/>
            <a:ext cx="3577881" cy="3231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СПб ГБ ПОУ «</a:t>
            </a:r>
            <a:r>
              <a:rPr lang="ru-RU" dirty="0" err="1" smtClean="0"/>
              <a:t>Малоохтинский</a:t>
            </a:r>
            <a:r>
              <a:rPr lang="ru-RU" dirty="0" smtClean="0"/>
              <a:t> колледж»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46" y="2743200"/>
            <a:ext cx="4104846" cy="3220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21" y="355870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7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Проект «Риски современного детства»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661" y="-133184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4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консультаций </a:t>
            </a:r>
            <a:r>
              <a:rPr lang="ru-RU" dirty="0"/>
              <a:t>и </a:t>
            </a:r>
            <a:r>
              <a:rPr lang="ru-RU" dirty="0" smtClean="0"/>
              <a:t>бесед </a:t>
            </a:r>
            <a:r>
              <a:rPr lang="ru-RU" dirty="0"/>
              <a:t>с обучающимися, педагогами и родителями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4228152"/>
              </p:ext>
            </p:extLst>
          </p:nvPr>
        </p:nvGraphicFramePr>
        <p:xfrm>
          <a:off x="1279525" y="2193925"/>
          <a:ext cx="4491040" cy="40043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2760"/>
                <a:gridCol w="1122760"/>
                <a:gridCol w="1122760"/>
                <a:gridCol w="1122760"/>
              </a:tblGrid>
              <a:tr h="370840"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Причины обращений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Обучающиеся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Родители/законные представители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Педагоги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Неуспеваемость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478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Ликвидация академических задолженностей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Изменение формы обучения или образовательного маршрута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Мотивация к обучению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Поведение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Непосещаемость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Прогулы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2465227"/>
              </p:ext>
            </p:extLst>
          </p:nvPr>
        </p:nvGraphicFramePr>
        <p:xfrm>
          <a:off x="6415088" y="2193925"/>
          <a:ext cx="5381496" cy="40190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45374"/>
                <a:gridCol w="1345374"/>
                <a:gridCol w="1345374"/>
                <a:gridCol w="1345374"/>
              </a:tblGrid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Нестабильное </a:t>
                      </a:r>
                      <a:r>
                        <a:rPr lang="ru-RU" sz="1100" b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психо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-эмоциональное состояние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Конфликты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Правонарушения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Потребление ПАВ (алкоголь, табак, снюс, вейп и др.)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Взаимодействие с законными представителями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Взаимодействие в семье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Миграционный учет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Взаимодействие с субъектами профилактики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34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00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консультаций и бесед с обучающимися, педагогами и родителями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3622623"/>
              </p:ext>
            </p:extLst>
          </p:nvPr>
        </p:nvGraphicFramePr>
        <p:xfrm>
          <a:off x="214185" y="2193925"/>
          <a:ext cx="5556380" cy="4226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89095"/>
                <a:gridCol w="1389095"/>
                <a:gridCol w="1389095"/>
                <a:gridCol w="1389095"/>
              </a:tblGrid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Оформление документов к Совету по профилактике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Проведение ИПР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Снятие с ВШК, ОДН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Оформление льготного проезда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Оформление пенсии по случаю потери кормильца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Организация досуга/занятости детей, участие в мероприятиях района/города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Организация отдыха и оздоровления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Адаптация в новом коллективе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8991980"/>
              </p:ext>
            </p:extLst>
          </p:nvPr>
        </p:nvGraphicFramePr>
        <p:xfrm>
          <a:off x="6579845" y="2712908"/>
          <a:ext cx="4494212" cy="30403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3553"/>
                <a:gridCol w="1123553"/>
                <a:gridCol w="1123553"/>
                <a:gridCol w="1123553"/>
              </a:tblGrid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Безопасный Интернет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Результаты СПТ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Участие в МПО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Соблюдение родительских обязанностей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Сдача ГИА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Выбор профессионального пути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952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261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424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2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платных образовательных услуг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661" y="-133184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88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2024 году были предоставлены следующие платные образовательные услуги: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Английский с удовольствием</a:t>
            </a:r>
          </a:p>
          <a:p>
            <a:r>
              <a:rPr lang="ru-RU" dirty="0" err="1"/>
              <a:t>Знайка</a:t>
            </a:r>
            <a:endParaRPr lang="ru-RU" dirty="0"/>
          </a:p>
          <a:p>
            <a:r>
              <a:rPr lang="ru-RU" dirty="0"/>
              <a:t>Играем, поем, декламируем на английском языке</a:t>
            </a:r>
          </a:p>
          <a:p>
            <a:r>
              <a:rPr lang="ru-RU" dirty="0"/>
              <a:t>Английский для начинающих</a:t>
            </a:r>
          </a:p>
          <a:p>
            <a:r>
              <a:rPr lang="ru-RU" dirty="0"/>
              <a:t>Каратэ </a:t>
            </a:r>
            <a:r>
              <a:rPr lang="ru-RU" dirty="0" err="1"/>
              <a:t>киокусинкай</a:t>
            </a:r>
            <a:endParaRPr lang="ru-RU" dirty="0"/>
          </a:p>
          <a:p>
            <a:r>
              <a:rPr lang="ru-RU" dirty="0"/>
              <a:t>Секреты орфографии</a:t>
            </a:r>
          </a:p>
          <a:p>
            <a:r>
              <a:rPr lang="ru-RU" dirty="0"/>
              <a:t>Ментальная </a:t>
            </a:r>
            <a:r>
              <a:rPr lang="ru-RU" dirty="0" smtClean="0"/>
              <a:t>арифметика</a:t>
            </a:r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2024 году было потрачено 393370 руб. на закупку специализированной мебели в кабинет химии.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186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Ремонтные работы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Первый этап капитального ремонта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811" y="-133184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«Школа педагогических традиций»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Качество кадрового обеспечения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144" y="-133184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8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2505440"/>
            <a:ext cx="4491038" cy="3364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502495"/>
            <a:ext cx="4494212" cy="337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37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4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2503686"/>
            <a:ext cx="4491038" cy="3368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502495"/>
            <a:ext cx="4494212" cy="337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37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6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Холл, гардеробы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2503686"/>
            <a:ext cx="4491038" cy="3368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502495"/>
            <a:ext cx="4494212" cy="337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37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01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зал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2505440"/>
            <a:ext cx="4491038" cy="3364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504251"/>
            <a:ext cx="4494212" cy="3367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37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Кабинеты и рекреации 3 и 4 этажей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2924721"/>
            <a:ext cx="4491038" cy="2526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923828"/>
            <a:ext cx="4494212" cy="2527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37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60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2025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Реализация новой Программы развития 2025 года.</a:t>
            </a:r>
          </a:p>
          <a:p>
            <a:pPr algn="just"/>
            <a:r>
              <a:rPr lang="ru-RU" dirty="0" smtClean="0"/>
              <a:t>Второй </a:t>
            </a:r>
            <a:r>
              <a:rPr lang="ru-RU" dirty="0"/>
              <a:t>этап капитального ремонта (кровля, отопление, лестничные пролеты, 2 этаж (актовый зал, кабинет физики, кабинет химии, кабинет биологии, медицинский кабинет, кабинеты, санузлы 1,2 этажей), крыльцо входной группы, крыльцо спортзала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Продолжение сотрудничества с </a:t>
            </a:r>
            <a:r>
              <a:rPr lang="ru-RU" dirty="0" err="1" smtClean="0"/>
              <a:t>Малоохтинским</a:t>
            </a:r>
            <a:r>
              <a:rPr lang="ru-RU" dirty="0" smtClean="0"/>
              <a:t> колледжем  в образовательном проекте «Моя первая профессия»</a:t>
            </a:r>
          </a:p>
          <a:p>
            <a:pPr algn="just"/>
            <a:r>
              <a:rPr lang="ru-RU" dirty="0" smtClean="0"/>
              <a:t>Продолжение сотрудничества с Лесотехническим университетом</a:t>
            </a:r>
          </a:p>
          <a:p>
            <a:pPr algn="just"/>
            <a:r>
              <a:rPr lang="ru-RU" dirty="0" smtClean="0"/>
              <a:t>Продолжение сотрудничества с ПГУПС имени Александра </a:t>
            </a:r>
            <a:r>
              <a:rPr lang="en-US" dirty="0" smtClean="0"/>
              <a:t>I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37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4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Администрация ГБОУ СОШ №182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37" y="-59284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77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Анализ работы с педагогическими кадрами </a:t>
            </a:r>
            <a:r>
              <a:rPr lang="ru-RU" b="1" dirty="0" smtClean="0"/>
              <a:t>в </a:t>
            </a:r>
            <a:r>
              <a:rPr lang="ru-RU" b="1" dirty="0"/>
              <a:t>2024 году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Возрастной состав педагогов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Стаж работы педагогов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5107142"/>
              </p:ext>
            </p:extLst>
          </p:nvPr>
        </p:nvGraphicFramePr>
        <p:xfrm>
          <a:off x="1446136" y="2893671"/>
          <a:ext cx="4323728" cy="329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02223877"/>
              </p:ext>
            </p:extLst>
          </p:nvPr>
        </p:nvGraphicFramePr>
        <p:xfrm>
          <a:off x="6227180" y="2893671"/>
          <a:ext cx="4399466" cy="328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86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Анализ работы с педагогическими кадрами </a:t>
            </a:r>
            <a:r>
              <a:rPr lang="ru-RU" b="1" dirty="0" smtClean="0"/>
              <a:t>в </a:t>
            </a:r>
            <a:r>
              <a:rPr lang="ru-RU" b="1" dirty="0"/>
              <a:t>2024 году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Награды педагогов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Квалификационная категория педагогов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3546861"/>
              </p:ext>
            </p:extLst>
          </p:nvPr>
        </p:nvGraphicFramePr>
        <p:xfrm>
          <a:off x="1279525" y="2743200"/>
          <a:ext cx="4491038" cy="1010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45519"/>
                <a:gridCol w="22455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Государственные награды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Ведомственные награды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</p:nvPr>
        </p:nvGraphicFramePr>
        <p:xfrm>
          <a:off x="6419850" y="2743200"/>
          <a:ext cx="4489450" cy="343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86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1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«Современное и качественное образование </a:t>
            </a:r>
            <a:br>
              <a:rPr lang="ru-RU" dirty="0"/>
            </a:br>
            <a:r>
              <a:rPr lang="ru-RU" dirty="0"/>
              <a:t>для каждого ребенка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519" y="-133184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42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Анализ контингента обучающихся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В отчетном периоде (с 01.01.24 по 31.12.24) обучение в школе велось в 26 классах. На 31.12.2024 года в школе числилось 748 обучающихся. </a:t>
            </a:r>
            <a:r>
              <a:rPr lang="ru-RU" b="1" dirty="0"/>
              <a:t>Средняя наполняемость классов 29 обучающийся.</a:t>
            </a:r>
            <a:r>
              <a:rPr lang="ru-RU" dirty="0"/>
              <a:t> Увеличение контингента обучающихся и его состав сильно влияют на процесс развития школы и уровень успеваемости в классах.  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53862"/>
              </p:ext>
            </p:extLst>
          </p:nvPr>
        </p:nvGraphicFramePr>
        <p:xfrm>
          <a:off x="5518150" y="2465388"/>
          <a:ext cx="5175249" cy="32785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5083"/>
                <a:gridCol w="1725083"/>
                <a:gridCol w="1725083"/>
              </a:tblGrid>
              <a:tr h="370840"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Период/ Уровень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35" marR="73025" marT="24765" marB="0"/>
                </a:tc>
                <a:tc>
                  <a:txBody>
                    <a:bodyPr/>
                    <a:lstStyle/>
                    <a:p>
                      <a:pPr marL="7620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31.12.2023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35" marR="73025" marT="24765" marB="0"/>
                </a:tc>
                <a:tc>
                  <a:txBody>
                    <a:bodyPr/>
                    <a:lstStyle/>
                    <a:p>
                      <a:pPr marL="5715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31.12.2024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35" marR="73025" marT="24765" marB="0"/>
                </a:tc>
              </a:tr>
              <a:tr h="370840"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35" marR="73025" marT="24765" marB="0"/>
                </a:tc>
                <a:tc>
                  <a:txBody>
                    <a:bodyPr/>
                    <a:lstStyle/>
                    <a:p>
                      <a:pPr marL="3175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339 (12 классов)</a:t>
                      </a:r>
                    </a:p>
                  </a:txBody>
                  <a:tcPr marL="64135" marR="73025" marT="24765" marB="0"/>
                </a:tc>
                <a:tc>
                  <a:txBody>
                    <a:bodyPr/>
                    <a:lstStyle/>
                    <a:p>
                      <a:pPr marL="3175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 (11 классов)</a:t>
                      </a:r>
                    </a:p>
                  </a:txBody>
                  <a:tcPr marL="64135" marR="73025" marT="24765" marB="0"/>
                </a:tc>
              </a:tr>
              <a:tr h="370840"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35" marR="73025" marT="24765" marB="0"/>
                </a:tc>
                <a:tc>
                  <a:txBody>
                    <a:bodyPr/>
                    <a:lstStyle/>
                    <a:p>
                      <a:pPr marL="3175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364 (12 классов)</a:t>
                      </a:r>
                    </a:p>
                  </a:txBody>
                  <a:tcPr marL="64135" marR="73025" marT="24765" marB="0"/>
                </a:tc>
                <a:tc>
                  <a:txBody>
                    <a:bodyPr/>
                    <a:lstStyle/>
                    <a:p>
                      <a:pPr marL="3175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397 (13 классов)</a:t>
                      </a:r>
                    </a:p>
                  </a:txBody>
                  <a:tcPr marL="64135" marR="73025" marT="24765" marB="0"/>
                </a:tc>
              </a:tr>
              <a:tr h="370840"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35" marR="73025" marT="24765" marB="0"/>
                </a:tc>
                <a:tc>
                  <a:txBody>
                    <a:bodyPr/>
                    <a:lstStyle/>
                    <a:p>
                      <a:pPr marL="3175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 (2 класса)</a:t>
                      </a:r>
                    </a:p>
                  </a:txBody>
                  <a:tcPr marL="64135" marR="73025" marT="24765" marB="0"/>
                </a:tc>
                <a:tc>
                  <a:txBody>
                    <a:bodyPr/>
                    <a:lstStyle/>
                    <a:p>
                      <a:pPr marL="3175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(2 класса)</a:t>
                      </a:r>
                    </a:p>
                  </a:txBody>
                  <a:tcPr marL="64135" marR="73025" marT="24765" marB="0"/>
                </a:tc>
              </a:tr>
              <a:tr h="370840"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Общее значение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35" marR="73025" marT="24765" marB="0"/>
                </a:tc>
                <a:tc>
                  <a:txBody>
                    <a:bodyPr/>
                    <a:lstStyle/>
                    <a:p>
                      <a:pPr marL="3175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758 (26 классов)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35" marR="73025" marT="24765" marB="0"/>
                </a:tc>
                <a:tc>
                  <a:txBody>
                    <a:bodyPr/>
                    <a:lstStyle/>
                    <a:p>
                      <a:pPr marL="3175"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748 (26 классов)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135" marR="73025" marT="24765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38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2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Содержание </a:t>
            </a:r>
            <a:r>
              <a:rPr lang="ru-RU" b="1" dirty="0"/>
              <a:t>и качество подготовки обучающихся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Анализ промежуточной аттестации обучающихся за отчетный период, показывает, что результаты обучающихся школы соответствуют требованиям ФГОС НОО, ФГОС ООО, ФБУП</a:t>
            </a:r>
            <a:r>
              <a:rPr lang="ru-RU" dirty="0" smtClean="0"/>
              <a:t>.</a:t>
            </a:r>
          </a:p>
          <a:p>
            <a:r>
              <a:rPr lang="ru-RU" b="1" dirty="0"/>
              <a:t>Средний балл по школе – 4,09.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590339"/>
              </p:ext>
            </p:extLst>
          </p:nvPr>
        </p:nvGraphicFramePr>
        <p:xfrm>
          <a:off x="5518150" y="2465388"/>
          <a:ext cx="5175252" cy="10756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3813"/>
                <a:gridCol w="1293813"/>
                <a:gridCol w="1293813"/>
                <a:gridCol w="1293813"/>
              </a:tblGrid>
              <a:tr h="370840"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73025" marT="0" marB="3810" anchor="b"/>
                </a:tc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НОО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73025" marT="0" marB="3810" anchor="b"/>
                </a:tc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ООО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73025" marT="0" marB="3810" anchor="b"/>
                </a:tc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73025" marT="0" marB="3810" anchor="b"/>
                </a:tc>
              </a:tr>
              <a:tr h="370840"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73025" marT="0" marB="3810" anchor="b"/>
                </a:tc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73025" marT="0" marB="3810" anchor="b"/>
                </a:tc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73025" marT="0" marB="3810" anchor="b"/>
                </a:tc>
                <a:tc>
                  <a:txBody>
                    <a:bodyPr/>
                    <a:lstStyle/>
                    <a:p>
                      <a:pPr marR="9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4,21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05" marR="73025" marT="0" marB="3810" anchor="b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362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99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Внешний мониторинг ФГОС НОО, ООО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Статистика по результатам </a:t>
            </a:r>
            <a:r>
              <a:rPr lang="ru-RU" b="1" dirty="0"/>
              <a:t>ВПР по математике и русскому языку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09691482"/>
              </p:ext>
            </p:extLst>
          </p:nvPr>
        </p:nvGraphicFramePr>
        <p:xfrm>
          <a:off x="4815067" y="1828456"/>
          <a:ext cx="7376935" cy="554917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13404"/>
                <a:gridCol w="753612"/>
                <a:gridCol w="753612"/>
                <a:gridCol w="745153"/>
                <a:gridCol w="745153"/>
                <a:gridCol w="745153"/>
                <a:gridCol w="745153"/>
                <a:gridCol w="745153"/>
                <a:gridCol w="730542"/>
              </a:tblGrid>
              <a:tr h="3669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Оценочная процедура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Процент «5»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Процент «4»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Процент «3»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Процент «2»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</a:tr>
              <a:tr h="41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Математика-4 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36,78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28,77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33,33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50,68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</a:tr>
              <a:tr h="494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язык-4 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24,05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48,10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48,57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24,05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34,29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</a:tr>
              <a:tr h="41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– 5 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32,47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40,51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38,96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</a:tr>
              <a:tr h="577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– 5 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33,77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40,26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</a:tr>
              <a:tr h="41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 – 6 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53,33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</a:tr>
              <a:tr h="577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– 6 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27,42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</a:tr>
              <a:tr h="41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– 7класс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22,95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57,38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56,06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</a:tr>
              <a:tr h="577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– 7 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53,45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54,69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</a:tr>
              <a:tr h="41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– 8 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34,43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61,27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57,38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</a:tr>
              <a:tr h="577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 – 8класс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34,62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42,31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58,62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12,07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95" marR="60695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363" y="245396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99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 Государственной итоговой аттестации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2620572"/>
              </p:ext>
            </p:extLst>
          </p:nvPr>
        </p:nvGraphicFramePr>
        <p:xfrm>
          <a:off x="636608" y="1828456"/>
          <a:ext cx="5400173" cy="47929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02662"/>
                <a:gridCol w="1029171"/>
                <a:gridCol w="842158"/>
                <a:gridCol w="1182237"/>
                <a:gridCol w="843945"/>
              </a:tblGrid>
              <a:tr h="410722">
                <a:tc rowSpan="2"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обучающихся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 балл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обучающихся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 балл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  <a:tr h="205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ОГЭ-2023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ОГЭ-2024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326">
                <a:tc>
                  <a:txBody>
                    <a:bodyPr/>
                    <a:lstStyle/>
                    <a:p>
                      <a:pPr marR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  <a:tr h="205361">
                <a:tc>
                  <a:txBody>
                    <a:bodyPr/>
                    <a:lstStyle/>
                    <a:p>
                      <a:pPr marR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  <a:tr h="410722">
                <a:tc>
                  <a:txBody>
                    <a:bodyPr/>
                    <a:lstStyle/>
                    <a:p>
                      <a:pPr marR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Иностранный язык (английский)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  <a:tr h="215363">
                <a:tc>
                  <a:txBody>
                    <a:bodyPr/>
                    <a:lstStyle/>
                    <a:p>
                      <a:pPr marR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  <a:tr h="205361">
                <a:tc>
                  <a:txBody>
                    <a:bodyPr/>
                    <a:lstStyle/>
                    <a:p>
                      <a:pPr marR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  <a:tr h="215363">
                <a:tc>
                  <a:txBody>
                    <a:bodyPr/>
                    <a:lstStyle/>
                    <a:p>
                      <a:pPr marR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3,06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  <a:tr h="215363">
                <a:tc>
                  <a:txBody>
                    <a:bodyPr/>
                    <a:lstStyle/>
                    <a:p>
                      <a:pPr marR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2,92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  <a:tr h="215363">
                <a:tc>
                  <a:txBody>
                    <a:bodyPr/>
                    <a:lstStyle/>
                    <a:p>
                      <a:pPr marR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3,3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  <a:tr h="215363">
                <a:tc>
                  <a:txBody>
                    <a:bodyPr/>
                    <a:lstStyle/>
                    <a:p>
                      <a:pPr marR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3,47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3,3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  <a:tr h="215363">
                <a:tc>
                  <a:txBody>
                    <a:bodyPr/>
                    <a:lstStyle/>
                    <a:p>
                      <a:pPr marR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37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3,68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3,6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  <a:tr h="215363">
                <a:tc>
                  <a:txBody>
                    <a:bodyPr/>
                    <a:lstStyle/>
                    <a:p>
                      <a:pPr marR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3,67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  <a:tc>
                  <a:txBody>
                    <a:bodyPr/>
                    <a:lstStyle/>
                    <a:p>
                      <a:pPr marL="86995" marR="9525" algn="ctr">
                        <a:lnSpc>
                          <a:spcPct val="110000"/>
                        </a:lnSpc>
                        <a:spcAft>
                          <a:spcPts val="27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94" marR="53494" marT="0" marB="0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6391776"/>
              </p:ext>
            </p:extLst>
          </p:nvPr>
        </p:nvGraphicFramePr>
        <p:xfrm>
          <a:off x="6646580" y="1828456"/>
          <a:ext cx="5402666" cy="50232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41001"/>
                <a:gridCol w="1414625"/>
                <a:gridCol w="1447040"/>
              </a:tblGrid>
              <a:tr h="256804"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ЕГЭ- 2023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ЕГЭ-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2024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</a:tr>
              <a:tr h="274689">
                <a:tc>
                  <a:txBody>
                    <a:bodyPr/>
                    <a:lstStyle/>
                    <a:p>
                      <a:pPr marR="952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Русский язык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59,3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60,1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</a:tr>
              <a:tr h="274689">
                <a:tc>
                  <a:txBody>
                    <a:bodyPr/>
                    <a:lstStyle/>
                    <a:p>
                      <a:pPr marR="952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Математика профильная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44,3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</a:tr>
              <a:tr h="274689">
                <a:tc>
                  <a:txBody>
                    <a:bodyPr/>
                    <a:lstStyle/>
                    <a:p>
                      <a:pPr marR="952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Английский язык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50,5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41,1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</a:tr>
              <a:tr h="274689">
                <a:tc>
                  <a:txBody>
                    <a:bodyPr/>
                    <a:lstStyle/>
                    <a:p>
                      <a:pPr marR="952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Биология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45,25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</a:tr>
              <a:tr h="274689">
                <a:tc>
                  <a:txBody>
                    <a:bodyPr/>
                    <a:lstStyle/>
                    <a:p>
                      <a:pPr marR="952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География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</a:tr>
              <a:tr h="274689">
                <a:tc>
                  <a:txBody>
                    <a:bodyPr/>
                    <a:lstStyle/>
                    <a:p>
                      <a:pPr marR="952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Информатика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69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</a:tr>
              <a:tr h="274689">
                <a:tc>
                  <a:txBody>
                    <a:bodyPr/>
                    <a:lstStyle/>
                    <a:p>
                      <a:pPr marR="952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История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</a:tr>
              <a:tr h="274689">
                <a:tc>
                  <a:txBody>
                    <a:bodyPr/>
                    <a:lstStyle/>
                    <a:p>
                      <a:pPr marR="952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Литература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52,4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</a:tr>
              <a:tr h="274689">
                <a:tc>
                  <a:txBody>
                    <a:bodyPr/>
                    <a:lstStyle/>
                    <a:p>
                      <a:pPr marR="952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Обществознание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41,3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</a:tr>
              <a:tr h="274689">
                <a:tc>
                  <a:txBody>
                    <a:bodyPr/>
                    <a:lstStyle/>
                    <a:p>
                      <a:pPr marR="952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Физика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38,3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</a:tr>
              <a:tr h="274689">
                <a:tc>
                  <a:txBody>
                    <a:bodyPr/>
                    <a:lstStyle/>
                    <a:p>
                      <a:pPr marR="952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Химия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56" marR="50556" marT="50556" marB="50556" anchor="b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 anchor="ctr"/>
                </a:tc>
              </a:tr>
              <a:tr h="222390">
                <a:tc>
                  <a:txBody>
                    <a:bodyPr/>
                    <a:lstStyle/>
                    <a:p>
                      <a:pPr marR="95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Средний балл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51,0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53,0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34" marR="69334" marT="34667" marB="34667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12" y="355869"/>
            <a:ext cx="1583060" cy="158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37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учебных предметов с рисунками на школьной доске (широкоэкранный формат)</Template>
  <TotalTime>188</TotalTime>
  <Words>952</Words>
  <Application>Microsoft Office PowerPoint</Application>
  <PresentationFormat>Широкоэкранный</PresentationFormat>
  <Paragraphs>437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SimSun</vt:lpstr>
      <vt:lpstr>Calibri</vt:lpstr>
      <vt:lpstr>DejaVu Sans</vt:lpstr>
      <vt:lpstr>Times New Roman</vt:lpstr>
      <vt:lpstr>Wingdings</vt:lpstr>
      <vt:lpstr>Школьные предметы 16:9</vt:lpstr>
      <vt:lpstr>Публичный отчёт руководителя за 2024 год</vt:lpstr>
      <vt:lpstr>Проект «Школа педагогических традиций»</vt:lpstr>
      <vt:lpstr>Анализ работы с педагогическими кадрами в 2024 году</vt:lpstr>
      <vt:lpstr>Анализ работы с педагогическими кадрами в 2024 году</vt:lpstr>
      <vt:lpstr>Проект «Современное и качественное образование  для каждого ребенка»</vt:lpstr>
      <vt:lpstr>Анализ контингента обучающихся </vt:lpstr>
      <vt:lpstr> Содержание и качество подготовки обучающихся  </vt:lpstr>
      <vt:lpstr>Внешний мониторинг ФГОС НОО, ООО </vt:lpstr>
      <vt:lpstr>Результаты Государственной итоговой аттестации  </vt:lpstr>
      <vt:lpstr>Проект «Развитие творческого потенциала личности, как ученика, так и педагога»</vt:lpstr>
      <vt:lpstr>Презентация PowerPoint</vt:lpstr>
      <vt:lpstr>Сетевые партнеры</vt:lpstr>
      <vt:lpstr>Сетевые партнеры</vt:lpstr>
      <vt:lpstr>Проект «Риски современного детства»</vt:lpstr>
      <vt:lpstr>Проведение консультаций и бесед с обучающимися, педагогами и родителями </vt:lpstr>
      <vt:lpstr>Проведение консультаций и бесед с обучающимися, педагогами и родителями </vt:lpstr>
      <vt:lpstr>Организация платных образовательных услуг</vt:lpstr>
      <vt:lpstr>В 2024 году были предоставлены следующие платные образовательные услуги:   </vt:lpstr>
      <vt:lpstr>Ремонтные работы</vt:lpstr>
      <vt:lpstr>Столовая</vt:lpstr>
      <vt:lpstr>Столовая</vt:lpstr>
      <vt:lpstr>Холл, гардеробы</vt:lpstr>
      <vt:lpstr>Спортивный зал</vt:lpstr>
      <vt:lpstr>Кабинеты и рекреации 3 и 4 этажей</vt:lpstr>
      <vt:lpstr>Планы на 2025 год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отчёт руководителя за 2024 год</dc:title>
  <dc:creator>Пользователь</dc:creator>
  <cp:lastModifiedBy>Адамович Виктория</cp:lastModifiedBy>
  <cp:revision>18</cp:revision>
  <dcterms:created xsi:type="dcterms:W3CDTF">2025-05-18T11:24:40Z</dcterms:created>
  <dcterms:modified xsi:type="dcterms:W3CDTF">2025-06-18T05:48:50Z</dcterms:modified>
</cp:coreProperties>
</file>